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97" r:id="rId2"/>
    <p:sldId id="262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64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00A0EA"/>
    <a:srgbClr val="4BB053"/>
    <a:srgbClr val="F19CA7"/>
    <a:srgbClr val="008CCF"/>
    <a:srgbClr val="78C2E5"/>
    <a:srgbClr val="F9C158"/>
    <a:srgbClr val="EB470C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106" d="100"/>
          <a:sy n="106" d="100"/>
        </p:scale>
        <p:origin x="9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31823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Health Matters!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403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sessions are free and are provided by respected elderly women from the community.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9279" y="1779490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989835" y="1842156"/>
            <a:ext cx="8348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95279" y="1773026"/>
            <a:ext cx="5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47835" y="1842156"/>
            <a:ext cx="8348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49686" y="1779490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34879" y="1842156"/>
            <a:ext cx="133319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6463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women,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called “grandmothers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,” volunteer to sit with patients at the benches, listen to their stories, and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provide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them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emotional support.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643395" y="3655861"/>
            <a:ext cx="53663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provide A with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제공하다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473388" y="897636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963846" y="1085963"/>
            <a:ext cx="1509542" cy="21709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0314" y="1768024"/>
            <a:ext cx="24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93423" y="178199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8083770" y="1768024"/>
            <a:ext cx="1664869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7366593" y="3137709"/>
            <a:ext cx="1404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167313" y="18183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358875" y="31918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342687" y="451694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V3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389577" y="4516941"/>
            <a:ext cx="1296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31196" y="3118813"/>
            <a:ext cx="8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03419" y="318685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(volunteer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6C446D22-22BA-5D10-AC85-F42FBBC604D2}"/>
              </a:ext>
            </a:extLst>
          </p:cNvPr>
          <p:cNvCxnSpPr>
            <a:cxnSpLocks/>
          </p:cNvCxnSpPr>
          <p:nvPr/>
        </p:nvCxnSpPr>
        <p:spPr>
          <a:xfrm flipV="1">
            <a:off x="3389577" y="4591717"/>
            <a:ext cx="1296000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CCB79360-E195-8193-881B-D9827BA30D4D}"/>
              </a:ext>
            </a:extLst>
          </p:cNvPr>
          <p:cNvCxnSpPr>
            <a:cxnSpLocks/>
          </p:cNvCxnSpPr>
          <p:nvPr/>
        </p:nvCxnSpPr>
        <p:spPr>
          <a:xfrm>
            <a:off x="5769914" y="4540278"/>
            <a:ext cx="76445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62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a wonderful idea! How did these amazing grandmothers become a part of your program?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34492" y="1741129"/>
            <a:ext cx="39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92421" y="1785954"/>
            <a:ext cx="55018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감탄문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What+a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(n)+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)!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」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4334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Grandmothers were chosen for our program because they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deeply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connected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community.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216158" y="3154750"/>
            <a:ext cx="414501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connected to: 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연결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70370" y="1751852"/>
            <a:ext cx="21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72353" y="182181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7B49BA4-0CE4-6149-280D-B668C8ADFC1D}"/>
              </a:ext>
            </a:extLst>
          </p:cNvPr>
          <p:cNvCxnSpPr>
            <a:cxnSpLocks/>
          </p:cNvCxnSpPr>
          <p:nvPr/>
        </p:nvCxnSpPr>
        <p:spPr>
          <a:xfrm>
            <a:off x="5224353" y="3154750"/>
            <a:ext cx="64800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241775BE-7D8B-771A-4A02-B3A781400B02}"/>
              </a:ext>
            </a:extLst>
          </p:cNvPr>
          <p:cNvCxnSpPr>
            <a:cxnSpLocks/>
          </p:cNvCxnSpPr>
          <p:nvPr/>
        </p:nvCxnSpPr>
        <p:spPr>
          <a:xfrm flipV="1">
            <a:off x="7181634" y="3154749"/>
            <a:ext cx="2262723" cy="16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106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Moreover, they have all the qualities of a counselor,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excellent listening skills, empathy, and the ability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engage in meaningful discussions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155842" y="3172593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265722" y="4559379"/>
            <a:ext cx="232738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888039" y="3745547"/>
            <a:ext cx="965913" cy="21709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773081" y="4518812"/>
            <a:ext cx="17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1C939F9-A89F-443C-F089-AB431538415C}"/>
              </a:ext>
            </a:extLst>
          </p:cNvPr>
          <p:cNvCxnSpPr>
            <a:cxnSpLocks/>
          </p:cNvCxnSpPr>
          <p:nvPr/>
        </p:nvCxnSpPr>
        <p:spPr>
          <a:xfrm flipV="1">
            <a:off x="3155842" y="3132911"/>
            <a:ext cx="1296000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1268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are also very reliable,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which is important for our efforts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support mental health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At the beginning, we started with only fourteen volunteer grandmothers.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133531" y="3151401"/>
            <a:ext cx="19613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541419" y="2420621"/>
            <a:ext cx="999639" cy="217090"/>
            <a:chOff x="5508624" y="975874"/>
            <a:chExt cx="594000" cy="217090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97531" y="3135291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326923" y="1711605"/>
            <a:ext cx="499145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용법의 주격 관계대명사절</a:t>
            </a:r>
            <a:endParaRPr lang="en-US" altLang="ko-KR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선행사는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앞 절 내용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3911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today, there are thousands of grandmothers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been trained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provide Friendship Bench therapy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Zimbabwe.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995515" y="2322325"/>
            <a:ext cx="272483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32189" y="1779490"/>
            <a:ext cx="48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3369814" y="1855694"/>
            <a:ext cx="3730234" cy="786106"/>
            <a:chOff x="1794769" y="4411452"/>
            <a:chExt cx="7270591" cy="881904"/>
          </a:xfrm>
        </p:grpSpPr>
        <p:cxnSp>
          <p:nvCxnSpPr>
            <p:cNvPr id="14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233324" y="3128287"/>
            <a:ext cx="272483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128737" y="31315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 수동태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have been p.p.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195343BD-7286-0F80-8BBA-EED08775C294}"/>
              </a:ext>
            </a:extLst>
          </p:cNvPr>
          <p:cNvCxnSpPr>
            <a:cxnSpLocks/>
          </p:cNvCxnSpPr>
          <p:nvPr/>
        </p:nvCxnSpPr>
        <p:spPr>
          <a:xfrm>
            <a:off x="2253681" y="3131519"/>
            <a:ext cx="308888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5040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interesting! What happens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patients complete their sessions with the grandmothers?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475581" y="1732167"/>
            <a:ext cx="19201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후에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697ED37C-6E59-C05A-D0E5-648520C93CAC}"/>
              </a:ext>
            </a:extLst>
          </p:cNvPr>
          <p:cNvCxnSpPr>
            <a:cxnSpLocks/>
          </p:cNvCxnSpPr>
          <p:nvPr/>
        </p:nvCxnSpPr>
        <p:spPr>
          <a:xfrm>
            <a:off x="7860120" y="1732167"/>
            <a:ext cx="8529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529459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the sessions with the grandmothers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over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patients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are encouraged to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join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community support group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 up of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former patients of the program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09316" y="3059668"/>
            <a:ext cx="190370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over: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끝나다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365922" y="4444198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구성된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173040" y="3614460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5071696" y="3716277"/>
            <a:ext cx="2068442" cy="217090"/>
            <a:chOff x="5508624" y="975874"/>
            <a:chExt cx="594000" cy="217090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77177" y="4437734"/>
            <a:ext cx="46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448852" y="3057712"/>
            <a:ext cx="44301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encouraged to-v: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장려되다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3E5D0832-730B-97E0-D44B-6AAFE9C65E27}"/>
              </a:ext>
            </a:extLst>
          </p:cNvPr>
          <p:cNvCxnSpPr>
            <a:cxnSpLocks/>
          </p:cNvCxnSpPr>
          <p:nvPr/>
        </p:nvCxnSpPr>
        <p:spPr>
          <a:xfrm>
            <a:off x="3669177" y="3057712"/>
            <a:ext cx="141522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70E62C01-343D-32AF-275A-809FD066EB58}"/>
              </a:ext>
            </a:extLst>
          </p:cNvPr>
          <p:cNvCxnSpPr>
            <a:cxnSpLocks/>
          </p:cNvCxnSpPr>
          <p:nvPr/>
        </p:nvCxnSpPr>
        <p:spPr>
          <a:xfrm flipV="1">
            <a:off x="6657177" y="3053346"/>
            <a:ext cx="3132281" cy="872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F92FCF89-EF6D-EFA4-1168-F2A698C137FF}"/>
              </a:ext>
            </a:extLst>
          </p:cNvPr>
          <p:cNvCxnSpPr>
            <a:cxnSpLocks/>
          </p:cNvCxnSpPr>
          <p:nvPr/>
        </p:nvCxnSpPr>
        <p:spPr>
          <a:xfrm>
            <a:off x="6927317" y="4437734"/>
            <a:ext cx="189818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39DD9B-00D3-AE57-12F0-F5C7568ECD5E}"/>
              </a:ext>
            </a:extLst>
          </p:cNvPr>
          <p:cNvCxnSpPr>
            <a:cxnSpLocks/>
          </p:cNvCxnSpPr>
          <p:nvPr/>
        </p:nvCxnSpPr>
        <p:spPr>
          <a:xfrm>
            <a:off x="1259999" y="4444198"/>
            <a:ext cx="64800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99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members of these groups can easily relate to and support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another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This is because most of them come from the same community and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experienced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similar struggles.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770772" y="3116126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서로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1132930" y="3107158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(can)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728323" y="2948927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40516" y="1681471"/>
            <a:ext cx="50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252359" y="179581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76404" y="1678970"/>
            <a:ext cx="30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95923" y="3036896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195321" y="17701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13032" y="314082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262903" y="4420835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85245" y="45057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602912" y="4420835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307862" y="45057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81800" y="586125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5D9507A5-552A-F4A4-52AE-94F4BA8AC836}"/>
              </a:ext>
            </a:extLst>
          </p:cNvPr>
          <p:cNvCxnSpPr>
            <a:cxnSpLocks/>
          </p:cNvCxnSpPr>
          <p:nvPr/>
        </p:nvCxnSpPr>
        <p:spPr>
          <a:xfrm>
            <a:off x="3396590" y="3054383"/>
            <a:ext cx="2016426" cy="44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020C6F92-C37B-6111-AE7E-1BEA947B6AB7}"/>
              </a:ext>
            </a:extLst>
          </p:cNvPr>
          <p:cNvCxnSpPr>
            <a:cxnSpLocks/>
          </p:cNvCxnSpPr>
          <p:nvPr/>
        </p:nvCxnSpPr>
        <p:spPr>
          <a:xfrm>
            <a:off x="1240516" y="5827585"/>
            <a:ext cx="208740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EEBE194D-D05E-35DD-458A-FABB3A9A092D}"/>
              </a:ext>
            </a:extLst>
          </p:cNvPr>
          <p:cNvCxnSpPr>
            <a:cxnSpLocks/>
          </p:cNvCxnSpPr>
          <p:nvPr/>
        </p:nvCxnSpPr>
        <p:spPr>
          <a:xfrm flipV="1">
            <a:off x="8602912" y="4499371"/>
            <a:ext cx="7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244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Talk It Out, Help Is Here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today’s show, we are going to learn about special park benches in Zimbabwe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called Friendship Benches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We have two special guests.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487217" y="4471768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5342966" y="3848431"/>
            <a:ext cx="3496234" cy="217090"/>
            <a:chOff x="5508624" y="975874"/>
            <a:chExt cx="594000" cy="217090"/>
          </a:xfrm>
        </p:grpSpPr>
        <p:cxnSp>
          <p:nvCxnSpPr>
            <p:cNvPr id="16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98869" y="4526488"/>
            <a:ext cx="59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989334" y="3151425"/>
            <a:ext cx="30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30171" y="321092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going to-v: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예정이다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sounds like a great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continue the support and build a sense of community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And the program has been incredibly successful, right?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154498" y="1688349"/>
            <a:ext cx="1908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65310" y="2546912"/>
            <a:ext cx="792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12003" y="196850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4871115" y="1743370"/>
            <a:ext cx="393737" cy="1213349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831106" y="1680010"/>
            <a:ext cx="1346784" cy="489274"/>
            <a:chOff x="2012804" y="6243835"/>
            <a:chExt cx="912118" cy="26349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194906" y="3081889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(to)</a:t>
            </a:r>
            <a:endParaRPr lang="ko-Kore-KR" altLang="en-US" dirty="0">
              <a:solidFill>
                <a:srgbClr val="4BB053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790299" y="2923658"/>
            <a:ext cx="408267" cy="212256"/>
            <a:chOff x="9960619" y="3011228"/>
            <a:chExt cx="408267" cy="212256"/>
          </a:xfrm>
        </p:grpSpPr>
        <p:cxnSp>
          <p:nvCxnSpPr>
            <p:cNvPr id="1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181418" y="855447"/>
            <a:ext cx="218337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152220" y="1015155"/>
            <a:ext cx="1243662" cy="21709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994439" y="1707399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15858" y="4423705"/>
            <a:ext cx="15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880171" y="4510147"/>
            <a:ext cx="218337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2152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929077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correct. In 2022, we provided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face-to-face counseling to about 90,000 patients in Zimbabwe. Now, Friendship Benches are available in more than twenty different regions around the country.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143622" y="1707130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42751" y="1891617"/>
            <a:ext cx="437687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provide A to[for] B: A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에게 제공하다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(=provide B with A)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EEC27D2-B1E7-EE38-7C2B-BDDA6095F055}"/>
              </a:ext>
            </a:extLst>
          </p:cNvPr>
          <p:cNvCxnSpPr>
            <a:cxnSpLocks/>
          </p:cNvCxnSpPr>
          <p:nvPr/>
        </p:nvCxnSpPr>
        <p:spPr>
          <a:xfrm>
            <a:off x="5242751" y="3053826"/>
            <a:ext cx="31120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3534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vision is for everyone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have a Friendship Bench within walking distance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we are working hard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it happen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38539" y="1698167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673982" y="178729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의미상 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(for+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248375" y="17046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</a:t>
            </a:r>
            <a:r>
              <a:rPr lang="ko-KR" altLang="en-US" dirty="0" err="1">
                <a:solidFill>
                  <a:srgbClr val="00A0EA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격보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63631" y="361564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858488" y="4414706"/>
            <a:ext cx="48876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5216FE86-A713-9F1D-7B9E-5AEEF9251FE1}"/>
              </a:ext>
            </a:extLst>
          </p:cNvPr>
          <p:cNvCxnSpPr>
            <a:cxnSpLocks/>
          </p:cNvCxnSpPr>
          <p:nvPr/>
        </p:nvCxnSpPr>
        <p:spPr>
          <a:xfrm>
            <a:off x="4141151" y="4408312"/>
            <a:ext cx="256205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628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We’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also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started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expanding the program, and we now offer online counseling through an app. This has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helped us reach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even more people.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004274" y="4470839"/>
            <a:ext cx="183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411225" y="1698862"/>
            <a:ext cx="176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664125" y="176416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(started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080304" y="1711593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35670" y="8557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to expand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25530" y="449713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294602" y="3577485"/>
            <a:ext cx="46994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13015" y="4432732"/>
            <a:ext cx="82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803007" y="447763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비교급 수식 부사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훨씬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00BED43D-8354-7D0F-8CDE-5D9AF943227E}"/>
              </a:ext>
            </a:extLst>
          </p:cNvPr>
          <p:cNvCxnSpPr>
            <a:cxnSpLocks/>
          </p:cNvCxnSpPr>
          <p:nvPr/>
        </p:nvCxnSpPr>
        <p:spPr>
          <a:xfrm>
            <a:off x="3164440" y="1692398"/>
            <a:ext cx="118598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3A38846F-8D1F-63D8-3BDA-AC65FC530639}"/>
              </a:ext>
            </a:extLst>
          </p:cNvPr>
          <p:cNvCxnSpPr>
            <a:cxnSpLocks/>
          </p:cNvCxnSpPr>
          <p:nvPr/>
        </p:nvCxnSpPr>
        <p:spPr>
          <a:xfrm flipV="1">
            <a:off x="1887968" y="1692398"/>
            <a:ext cx="443155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010F2F32-75F4-6D81-86C9-031819861C77}"/>
              </a:ext>
            </a:extLst>
          </p:cNvPr>
          <p:cNvGrpSpPr/>
          <p:nvPr/>
        </p:nvGrpSpPr>
        <p:grpSpPr>
          <a:xfrm>
            <a:off x="2085654" y="1721222"/>
            <a:ext cx="245469" cy="203321"/>
            <a:chOff x="2012804" y="6243835"/>
            <a:chExt cx="912118" cy="263497"/>
          </a:xfrm>
        </p:grpSpPr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851F211F-893F-F8F5-F1F0-8B83B3775AEF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EE5FF8B7-76BD-3EAB-0D8A-0EEDE76818D2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CBFDAA25-2532-7D93-225C-3AD150A24BBF}"/>
              </a:ext>
            </a:extLst>
          </p:cNvPr>
          <p:cNvGrpSpPr/>
          <p:nvPr/>
        </p:nvGrpSpPr>
        <p:grpSpPr>
          <a:xfrm rot="16200000">
            <a:off x="3330274" y="1661181"/>
            <a:ext cx="229633" cy="292065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446720CB-90B7-F0F5-5AF8-52AF68B2B38D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17C33FB8-6A08-DF2C-B94E-8AFFB3896674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BF97E0F2-E890-1A6E-9F8A-135F4DAD3E3A}"/>
              </a:ext>
            </a:extLst>
          </p:cNvPr>
          <p:cNvCxnSpPr>
            <a:cxnSpLocks/>
          </p:cNvCxnSpPr>
          <p:nvPr/>
        </p:nvCxnSpPr>
        <p:spPr>
          <a:xfrm>
            <a:off x="2654294" y="4419516"/>
            <a:ext cx="263893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250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really amazing! Thank you for your time, Dr.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Now let’s hear from one of the grandmothers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volunteers for the program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630699" y="4382128"/>
            <a:ext cx="373828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137962" y="3732984"/>
            <a:ext cx="1667119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4444644"/>
            <a:ext cx="30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965600" y="3037185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D3F5BCF-1E63-6A8A-913D-19184EB9E95E}"/>
              </a:ext>
            </a:extLst>
          </p:cNvPr>
          <p:cNvSpPr txBox="1"/>
          <p:nvPr/>
        </p:nvSpPr>
        <p:spPr>
          <a:xfrm>
            <a:off x="6357280" y="3163350"/>
            <a:ext cx="373828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one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of</a:t>
            </a:r>
            <a:r>
              <a:rPr lang="ko-KR" altLang="en-US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00B0EF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the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하나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취급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5987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you introduce yourself and tell us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you got involved with the Friendship Bench program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6756757" y="1678379"/>
            <a:ext cx="3738289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(tell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1887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Grandma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Hello, my name is Judith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but people call me Grandma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I’m 76 years old, and I have been volunteering for the Friendship Bench program for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about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eight years.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242804" y="5801956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대략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약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86139" y="3069765"/>
            <a:ext cx="39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44007" y="3125323"/>
            <a:ext cx="53673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call+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목적격보어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을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라고 부르다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97658" y="4437873"/>
            <a:ext cx="39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55526" y="4493431"/>
            <a:ext cx="53673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현재완료진행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have been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D0354B59-12FB-E022-D7B4-015CC215ACCB}"/>
              </a:ext>
            </a:extLst>
          </p:cNvPr>
          <p:cNvCxnSpPr>
            <a:cxnSpLocks/>
          </p:cNvCxnSpPr>
          <p:nvPr/>
        </p:nvCxnSpPr>
        <p:spPr>
          <a:xfrm flipV="1">
            <a:off x="6299658" y="5792549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434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9141301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joined the program because many people in my community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struggle with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mental health problems, and I wanted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do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something about it. I knew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 could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heal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their wounded hearts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supporting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19120" y="2218784"/>
            <a:ext cx="16559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고심하다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5085" y="1755847"/>
            <a:ext cx="169311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240145" y="1681018"/>
            <a:ext cx="32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439999" y="1687482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40145" y="173525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S′1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58445" y="1749615"/>
            <a:ext cx="13291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598219" y="313556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15261" y="1696577"/>
            <a:ext cx="1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22324" y="3067841"/>
            <a:ext cx="19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291852" y="3061377"/>
            <a:ext cx="21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6120" y="4490035"/>
            <a:ext cx="169311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S′2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457929" y="4421670"/>
            <a:ext cx="12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474265" y="4475460"/>
            <a:ext cx="13291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V′2</a:t>
            </a:r>
          </a:p>
        </p:txBody>
      </p: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15261" y="4430765"/>
            <a:ext cx="1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475034" y="359104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(wanted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798869" y="442167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(knew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969038" y="58342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096000" y="580159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CB21137A-A5D7-C989-CF35-768891D4AD82}"/>
              </a:ext>
            </a:extLst>
          </p:cNvPr>
          <p:cNvCxnSpPr>
            <a:cxnSpLocks/>
          </p:cNvCxnSpPr>
          <p:nvPr/>
        </p:nvCxnSpPr>
        <p:spPr>
          <a:xfrm>
            <a:off x="2803426" y="4431366"/>
            <a:ext cx="884996" cy="586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94F81CB9-19E8-BF8F-F027-14D0C3A3522C}"/>
              </a:ext>
            </a:extLst>
          </p:cNvPr>
          <p:cNvCxnSpPr>
            <a:cxnSpLocks/>
          </p:cNvCxnSpPr>
          <p:nvPr/>
        </p:nvCxnSpPr>
        <p:spPr>
          <a:xfrm flipV="1">
            <a:off x="1258445" y="5793689"/>
            <a:ext cx="1544981" cy="1437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769994EB-3EBA-03A6-89E4-DCD747D06AAB}"/>
              </a:ext>
            </a:extLst>
          </p:cNvPr>
          <p:cNvCxnSpPr>
            <a:cxnSpLocks/>
          </p:cNvCxnSpPr>
          <p:nvPr/>
        </p:nvCxnSpPr>
        <p:spPr>
          <a:xfrm>
            <a:off x="6595427" y="5807338"/>
            <a:ext cx="2343090" cy="2693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93805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very kind of you. Can you tell us about your experience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grandmother for the Friendship Bench program?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57638" y="3059668"/>
            <a:ext cx="16559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로서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8F904E48-FF5A-E775-57EE-8AB540B1A822}"/>
              </a:ext>
            </a:extLst>
          </p:cNvPr>
          <p:cNvCxnSpPr>
            <a:cxnSpLocks/>
          </p:cNvCxnSpPr>
          <p:nvPr/>
        </p:nvCxnSpPr>
        <p:spPr>
          <a:xfrm flipV="1">
            <a:off x="5080993" y="3056436"/>
            <a:ext cx="433626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00593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Grandma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It’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 been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wonderful. Seeking help for mental health problems is nothing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be ashamed of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I’ve seen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it can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a difference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people’s lives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169409" y="3094419"/>
            <a:ext cx="210414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7801049" y="2325584"/>
            <a:ext cx="1056079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063050" y="3064609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3087955"/>
            <a:ext cx="54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46280" y="3178172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	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25170" y="317398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748061" y="3078963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05374" y="1700367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644238" y="4433485"/>
            <a:ext cx="445964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(have seen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342981" y="16264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250280" y="85627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has been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88213" y="5817057"/>
            <a:ext cx="32755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변화를 가져오다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영향을 주다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64208B22-06D3-0730-9548-5C82A48F3176}"/>
              </a:ext>
            </a:extLst>
          </p:cNvPr>
          <p:cNvCxnSpPr>
            <a:cxnSpLocks/>
          </p:cNvCxnSpPr>
          <p:nvPr/>
        </p:nvCxnSpPr>
        <p:spPr>
          <a:xfrm>
            <a:off x="4495170" y="1645121"/>
            <a:ext cx="110424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D4BC7C66-4DE7-FB19-47B8-5C4E627F91EE}"/>
              </a:ext>
            </a:extLst>
          </p:cNvPr>
          <p:cNvCxnSpPr>
            <a:cxnSpLocks/>
          </p:cNvCxnSpPr>
          <p:nvPr/>
        </p:nvCxnSpPr>
        <p:spPr>
          <a:xfrm>
            <a:off x="7000061" y="4428851"/>
            <a:ext cx="127131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800C8708-EEE2-A3EB-80B3-6C7A2777D013}"/>
              </a:ext>
            </a:extLst>
          </p:cNvPr>
          <p:cNvCxnSpPr>
            <a:cxnSpLocks/>
          </p:cNvCxnSpPr>
          <p:nvPr/>
        </p:nvCxnSpPr>
        <p:spPr>
          <a:xfrm>
            <a:off x="1260000" y="5790749"/>
            <a:ext cx="170923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219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First, please welcome the founder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the Friendship Bench program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Dr. Dixon </a:t>
            </a:r>
            <a:r>
              <a:rPr lang="en-US" altLang="ko-Kore-KR" sz="3600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Can you tell us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inspired you to come up with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program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99914" y="2641544"/>
            <a:ext cx="32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124235" y="199805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5926391" y="1730714"/>
            <a:ext cx="644738" cy="472467"/>
            <a:chOff x="2012804" y="6243835"/>
            <a:chExt cx="912118" cy="263497"/>
          </a:xfrm>
        </p:grpSpPr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rot="16200000" flipH="1">
            <a:off x="7345524" y="2033894"/>
            <a:ext cx="427918" cy="766493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571329" y="972855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249322" y="1015058"/>
            <a:ext cx="1426385" cy="217090"/>
            <a:chOff x="5508624" y="975874"/>
            <a:chExt cx="594000" cy="217090"/>
          </a:xfrm>
        </p:grpSpPr>
        <p:cxnSp>
          <p:nvCxnSpPr>
            <p:cNvPr id="1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124235" y="1718915"/>
            <a:ext cx="20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912225" y="4539185"/>
            <a:ext cx="61005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(tell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767320" y="3703292"/>
            <a:ext cx="53000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inspire+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+to-v: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영감을 주다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990391" y="4443628"/>
            <a:ext cx="490504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499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patient of mine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 nineteen-year-old girl,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going through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difficult time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her mom passed away. I counseled her and helped her begin her recovery journey.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702905" y="3031376"/>
            <a:ext cx="193611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후에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723094"/>
            <a:ext cx="338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03852" y="1713194"/>
            <a:ext cx="388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78036" y="180532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2806142" y="1733539"/>
            <a:ext cx="1636056" cy="265590"/>
            <a:chOff x="2012804" y="6243835"/>
            <a:chExt cx="912118" cy="263497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4984375" y="1713194"/>
            <a:ext cx="1911897" cy="285935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244847" y="1722055"/>
            <a:ext cx="173244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563633" y="1756866"/>
            <a:ext cx="173244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7026983" y="3031376"/>
            <a:ext cx="1584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1240072" y="4474693"/>
            <a:ext cx="2160000" cy="0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056907" y="3054570"/>
            <a:ext cx="173244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S′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561842" y="4508698"/>
            <a:ext cx="173244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923066" y="4425269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475817" y="4555677"/>
            <a:ext cx="47577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2432" y="5805834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783F465D-BCB4-4555-E110-C0F950174F60}"/>
              </a:ext>
            </a:extLst>
          </p:cNvPr>
          <p:cNvCxnSpPr>
            <a:cxnSpLocks/>
          </p:cNvCxnSpPr>
          <p:nvPr/>
        </p:nvCxnSpPr>
        <p:spPr>
          <a:xfrm flipV="1">
            <a:off x="8801635" y="1702971"/>
            <a:ext cx="784325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36F3BE60-154B-8859-CA00-041753260F22}"/>
              </a:ext>
            </a:extLst>
          </p:cNvPr>
          <p:cNvCxnSpPr>
            <a:cxnSpLocks/>
          </p:cNvCxnSpPr>
          <p:nvPr/>
        </p:nvCxnSpPr>
        <p:spPr>
          <a:xfrm flipV="1">
            <a:off x="1259998" y="3096289"/>
            <a:ext cx="2336133" cy="3705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8AD9B2CE-50CF-8CD2-D64A-5281211866BF}"/>
              </a:ext>
            </a:extLst>
          </p:cNvPr>
          <p:cNvCxnSpPr>
            <a:cxnSpLocks/>
          </p:cNvCxnSpPr>
          <p:nvPr/>
        </p:nvCxnSpPr>
        <p:spPr>
          <a:xfrm flipV="1">
            <a:off x="6096000" y="3028143"/>
            <a:ext cx="880261" cy="9697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5692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Now her life is back on track, and she has even started her own business! Cases like this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me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proud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to be part of the program.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031238" y="3070068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084497" y="3147092"/>
            <a:ext cx="16880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677962" y="3072569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55235" y="3147092"/>
            <a:ext cx="16880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055932" y="4510318"/>
            <a:ext cx="56138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목적격보어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0056292C-FD02-2976-50B8-0B27E753936B}"/>
              </a:ext>
            </a:extLst>
          </p:cNvPr>
          <p:cNvCxnSpPr>
            <a:cxnSpLocks/>
          </p:cNvCxnSpPr>
          <p:nvPr/>
        </p:nvCxnSpPr>
        <p:spPr>
          <a:xfrm flipV="1">
            <a:off x="8031238" y="2999508"/>
            <a:ext cx="936000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8C8E5D29-942E-82FD-12FF-DF74C92CDB7F}"/>
              </a:ext>
            </a:extLst>
          </p:cNvPr>
          <p:cNvCxnSpPr>
            <a:cxnSpLocks/>
          </p:cNvCxnSpPr>
          <p:nvPr/>
        </p:nvCxnSpPr>
        <p:spPr>
          <a:xfrm>
            <a:off x="1260000" y="4430660"/>
            <a:ext cx="52770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DD30E11C-C33D-8824-57D4-26097A042B88}"/>
              </a:ext>
            </a:extLst>
          </p:cNvPr>
          <p:cNvCxnSpPr>
            <a:cxnSpLocks/>
          </p:cNvCxnSpPr>
          <p:nvPr/>
        </p:nvCxnSpPr>
        <p:spPr>
          <a:xfrm flipV="1">
            <a:off x="2397007" y="4414601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153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 rewarding experience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people make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positive changes in their lives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for sharing your experiences with us today, Grandma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4603" y="167432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2756" y="1637190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505450" y="167432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946176" y="1701758"/>
            <a:ext cx="45787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such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(+a(n))(+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그렇게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150470" y="850324"/>
            <a:ext cx="417049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B496F37-A58A-DB83-0CFD-4B746CDCA6E0}"/>
              </a:ext>
            </a:extLst>
          </p:cNvPr>
          <p:cNvCxnSpPr>
            <a:cxnSpLocks/>
          </p:cNvCxnSpPr>
          <p:nvPr/>
        </p:nvCxnSpPr>
        <p:spPr>
          <a:xfrm flipV="1">
            <a:off x="1921770" y="1610706"/>
            <a:ext cx="4776981" cy="3618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656D2877-0BD3-FE8E-3322-99DB7391E88C}"/>
              </a:ext>
            </a:extLst>
          </p:cNvPr>
          <p:cNvCxnSpPr>
            <a:cxnSpLocks/>
          </p:cNvCxnSpPr>
          <p:nvPr/>
        </p:nvCxnSpPr>
        <p:spPr>
          <a:xfrm flipV="1">
            <a:off x="7334148" y="1610706"/>
            <a:ext cx="2015335" cy="3618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9629CF25-6F63-E82B-27F4-9B72AA38DC90}"/>
              </a:ext>
            </a:extLst>
          </p:cNvPr>
          <p:cNvCxnSpPr>
            <a:cxnSpLocks/>
          </p:cNvCxnSpPr>
          <p:nvPr/>
        </p:nvCxnSpPr>
        <p:spPr>
          <a:xfrm>
            <a:off x="1260000" y="3053924"/>
            <a:ext cx="89290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1609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It’s truly inspiring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see the influence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 Friendship Bench program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has had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And it’s all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to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hard work of people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you and Dr.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56903" y="4491902"/>
            <a:ext cx="22255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덕분에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388163" y="4465183"/>
            <a:ext cx="222849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322461" y="1685162"/>
            <a:ext cx="290957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732416" y="990965"/>
            <a:ext cx="1443395" cy="217090"/>
            <a:chOff x="5508624" y="975874"/>
            <a:chExt cx="594000" cy="217090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385810" y="1659019"/>
            <a:ext cx="21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4603" y="167432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2756" y="1637190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75121" y="1660869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639273" y="303613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3EAB2AB-5469-BA60-96C3-7D7A6A55649A}"/>
              </a:ext>
            </a:extLst>
          </p:cNvPr>
          <p:cNvCxnSpPr>
            <a:cxnSpLocks/>
          </p:cNvCxnSpPr>
          <p:nvPr/>
        </p:nvCxnSpPr>
        <p:spPr>
          <a:xfrm>
            <a:off x="5756978" y="3025311"/>
            <a:ext cx="1301368" cy="1082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B660EBB1-CCD8-F6C6-941F-85BF6C972BD3}"/>
              </a:ext>
            </a:extLst>
          </p:cNvPr>
          <p:cNvCxnSpPr>
            <a:cxnSpLocks/>
          </p:cNvCxnSpPr>
          <p:nvPr/>
        </p:nvCxnSpPr>
        <p:spPr>
          <a:xfrm>
            <a:off x="1260000" y="4447595"/>
            <a:ext cx="155511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33C29923-9038-5559-D044-5238FCBB9F02}"/>
              </a:ext>
            </a:extLst>
          </p:cNvPr>
          <p:cNvCxnSpPr>
            <a:cxnSpLocks/>
          </p:cNvCxnSpPr>
          <p:nvPr/>
        </p:nvCxnSpPr>
        <p:spPr>
          <a:xfrm>
            <a:off x="6932113" y="4439713"/>
            <a:ext cx="64969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855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Sure. The idea came from an experience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had as a psychiatrist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One of my patients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become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severely depressed.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640987" y="319653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(which[that])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245172" y="3038303"/>
            <a:ext cx="408267" cy="212256"/>
            <a:chOff x="9960619" y="3011228"/>
            <a:chExt cx="408267" cy="212256"/>
          </a:xfrm>
        </p:grpSpPr>
        <p:cxnSp>
          <p:nvCxnSpPr>
            <p:cNvPr id="9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113236" y="3117041"/>
            <a:ext cx="25116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353159" y="2375304"/>
            <a:ext cx="1465806" cy="217090"/>
            <a:chOff x="5508624" y="975874"/>
            <a:chExt cx="594000" cy="217090"/>
          </a:xfrm>
        </p:grpSpPr>
        <p:cxnSp>
          <p:nvCxnSpPr>
            <p:cNvPr id="13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91407" y="3126272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00051" y="1717873"/>
            <a:ext cx="4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137702" y="446138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2777172" y="4474634"/>
            <a:ext cx="213886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14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she couldn’t get help because she was unable to afford the bus ride to the hospital. This shocked me,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never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considered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such a problem before.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049472" y="4505804"/>
            <a:ext cx="1522527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이기 때문에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886592" y="450580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chemeClr val="accent6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970404" y="4483475"/>
            <a:ext cx="111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283723" y="4437061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such(+a(n))(+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명사」 어순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9281" y="3124626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7668" y="322679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unable to-v: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수 없다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983013" y="1752595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9032614" y="3105310"/>
            <a:ext cx="72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58122" y="313109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앞 문장 내용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309281" y="5926793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600877" y="4489939"/>
            <a:ext cx="419715" cy="938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24205" y="4483475"/>
            <a:ext cx="637506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020741" y="4483475"/>
            <a:ext cx="1819560" cy="158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60CBBEE8-6AC8-D7C0-D20F-544D04EA04C8}"/>
              </a:ext>
            </a:extLst>
          </p:cNvPr>
          <p:cNvGrpSpPr/>
          <p:nvPr/>
        </p:nvGrpSpPr>
        <p:grpSpPr>
          <a:xfrm>
            <a:off x="4598874" y="4472425"/>
            <a:ext cx="258838" cy="274269"/>
            <a:chOff x="2012804" y="6243835"/>
            <a:chExt cx="912118" cy="263497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2FCB8DFC-0891-F1F5-6EE8-59568526549A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B285A5C-AFBC-90D8-6877-585BF4463299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52ADAE14-105F-30B0-6B8E-E6361800D564}"/>
              </a:ext>
            </a:extLst>
          </p:cNvPr>
          <p:cNvGrpSpPr/>
          <p:nvPr/>
        </p:nvGrpSpPr>
        <p:grpSpPr>
          <a:xfrm rot="16200000">
            <a:off x="6660799" y="4238381"/>
            <a:ext cx="231649" cy="766493"/>
            <a:chOff x="2012804" y="6243835"/>
            <a:chExt cx="912118" cy="263497"/>
          </a:xfrm>
        </p:grpSpPr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F5091FEA-6E6E-4C3D-DB14-50C5EC32A88A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65B24966-A3EB-9800-169C-3E79007C63EF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763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it is difficult for many people in Zimbabwe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pay for transportation and receive medical treatment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Furthermore, there has been a lack of psychiatrists in the country for many years.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465703" y="3150703"/>
            <a:ext cx="1044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515296" y="3104087"/>
            <a:ext cx="1260000" cy="1255"/>
          </a:xfrm>
          <a:prstGeom prst="line">
            <a:avLst/>
          </a:prstGeom>
          <a:ln w="25400">
            <a:solidFill>
              <a:srgbClr val="4BB05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942604" y="3150704"/>
            <a:ext cx="2169255" cy="183978"/>
            <a:chOff x="2012804" y="6243835"/>
            <a:chExt cx="912118" cy="263497"/>
          </a:xfrm>
        </p:grpSpPr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5208494" y="3104087"/>
            <a:ext cx="1936802" cy="238634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5714515" y="228334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(to) </a:t>
            </a:r>
            <a:endParaRPr lang="ko-Kore-KR" altLang="en-US" dirty="0">
              <a:solidFill>
                <a:srgbClr val="4BB053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6303320" y="2563713"/>
            <a:ext cx="408267" cy="212256"/>
            <a:chOff x="9960619" y="3011228"/>
            <a:chExt cx="408267" cy="212256"/>
          </a:xfrm>
        </p:grpSpPr>
        <p:cxnSp>
          <p:nvCxnSpPr>
            <p:cNvPr id="1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906557" y="1776989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544710" y="1739857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16405" y="2360486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32556" y="1756352"/>
            <a:ext cx="51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75665" y="181545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의미상 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(for+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911438" y="315805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861292" y="4504912"/>
            <a:ext cx="15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901891" y="455329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1764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0" y="614165"/>
            <a:ext cx="9839366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the Friendship Bench program started in 2006, there were only eleven psychiatrists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serving Zimbabwe’s population of over twelve million people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 needed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bring psychiatry into the community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359388" y="5908761"/>
            <a:ext cx="221665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135594" y="5198440"/>
            <a:ext cx="844734" cy="217090"/>
            <a:chOff x="5508624" y="975874"/>
            <a:chExt cx="594000" cy="217090"/>
          </a:xfrm>
        </p:grpSpPr>
        <p:cxnSp>
          <p:nvCxnSpPr>
            <p:cNvPr id="15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86146" y="5902297"/>
            <a:ext cx="10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680377" y="3098046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362888" y="2435375"/>
            <a:ext cx="1687417" cy="217090"/>
            <a:chOff x="5508624" y="975874"/>
            <a:chExt cx="594000" cy="217090"/>
          </a:xfrm>
        </p:grpSpPr>
        <p:cxnSp>
          <p:nvCxnSpPr>
            <p:cNvPr id="19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62547" y="3159196"/>
            <a:ext cx="33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0180" y="6009295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endParaRPr lang="en-US" altLang="ko-KR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(needed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68DA4AE7-7F75-DC0B-5923-A09913851CA0}"/>
              </a:ext>
            </a:extLst>
          </p:cNvPr>
          <p:cNvCxnSpPr>
            <a:cxnSpLocks/>
          </p:cNvCxnSpPr>
          <p:nvPr/>
        </p:nvCxnSpPr>
        <p:spPr>
          <a:xfrm flipV="1">
            <a:off x="1309280" y="5902297"/>
            <a:ext cx="1074324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35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Oh, so that was the beginning of it. Could you explain to us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the Friendship Bench program works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67517" y="1785954"/>
            <a:ext cx="373224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Friendship Bench program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022145" y="1748822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164396" y="3171908"/>
            <a:ext cx="663807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(explain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3207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0" y="614165"/>
            <a:ext cx="8740327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Certainly. The program was created as a way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provide accessible mental health services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It offers talk therapy sessions to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dealing with issues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depression or anxiety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96221" y="5903038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2617686" y="3152421"/>
            <a:ext cx="228600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320685" y="2458593"/>
            <a:ext cx="843855" cy="217090"/>
            <a:chOff x="5508624" y="975874"/>
            <a:chExt cx="594000" cy="217090"/>
          </a:xfrm>
        </p:grpSpPr>
        <p:cxnSp>
          <p:nvCxnSpPr>
            <p:cNvPr id="10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771338" y="3152421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337604" y="5903038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565425" y="4511965"/>
            <a:ext cx="11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175383" y="1822233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839255" y="1759236"/>
            <a:ext cx="20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1945340" y="4526041"/>
            <a:ext cx="7225553" cy="862542"/>
            <a:chOff x="1794769" y="4411452"/>
            <a:chExt cx="7270591" cy="881904"/>
          </a:xfrm>
        </p:grpSpPr>
        <p:cxnSp>
          <p:nvCxnSpPr>
            <p:cNvPr id="24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345A5FE-AD6F-2CC2-5E58-60C2AC61B415}"/>
              </a:ext>
            </a:extLst>
          </p:cNvPr>
          <p:cNvCxnSpPr>
            <a:cxnSpLocks/>
          </p:cNvCxnSpPr>
          <p:nvPr/>
        </p:nvCxnSpPr>
        <p:spPr>
          <a:xfrm>
            <a:off x="4711863" y="5909502"/>
            <a:ext cx="131944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5113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</TotalTime>
  <Words>1621</Words>
  <Application>Microsoft Office PowerPoint</Application>
  <PresentationFormat>와이드스크린</PresentationFormat>
  <Paragraphs>196</Paragraphs>
  <Slides>33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9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74</cp:revision>
  <dcterms:created xsi:type="dcterms:W3CDTF">2024-07-02T00:56:12Z</dcterms:created>
  <dcterms:modified xsi:type="dcterms:W3CDTF">2024-11-15T07:29:55Z</dcterms:modified>
</cp:coreProperties>
</file>